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3004800" cy="9753600"/>
  <p:notesSz cx="6858000" cy="9144000"/>
  <p:defaultTextStyle>
    <a:lvl1pPr algn="ctr" defTabSz="584200">
      <a:defRPr sz="3600">
        <a:solidFill>
          <a:srgbClr val="FFFFFF"/>
        </a:solidFill>
        <a:latin typeface="+mn-lt"/>
        <a:ea typeface="+mn-ea"/>
        <a:cs typeface="+mn-cs"/>
        <a:sym typeface="Helvetica Light"/>
      </a:defRPr>
    </a:lvl1pPr>
    <a:lvl2pPr indent="228600" algn="ctr" defTabSz="584200">
      <a:defRPr sz="3600">
        <a:solidFill>
          <a:srgbClr val="FFFFFF"/>
        </a:solidFill>
        <a:latin typeface="+mn-lt"/>
        <a:ea typeface="+mn-ea"/>
        <a:cs typeface="+mn-cs"/>
        <a:sym typeface="Helvetica Light"/>
      </a:defRPr>
    </a:lvl2pPr>
    <a:lvl3pPr indent="457200" algn="ctr" defTabSz="584200">
      <a:defRPr sz="3600">
        <a:solidFill>
          <a:srgbClr val="FFFFFF"/>
        </a:solidFill>
        <a:latin typeface="+mn-lt"/>
        <a:ea typeface="+mn-ea"/>
        <a:cs typeface="+mn-cs"/>
        <a:sym typeface="Helvetica Light"/>
      </a:defRPr>
    </a:lvl3pPr>
    <a:lvl4pPr indent="685800" algn="ctr" defTabSz="584200">
      <a:defRPr sz="3600">
        <a:solidFill>
          <a:srgbClr val="FFFFFF"/>
        </a:solidFill>
        <a:latin typeface="+mn-lt"/>
        <a:ea typeface="+mn-ea"/>
        <a:cs typeface="+mn-cs"/>
        <a:sym typeface="Helvetica Light"/>
      </a:defRPr>
    </a:lvl4pPr>
    <a:lvl5pPr indent="914400" algn="ctr" defTabSz="584200">
      <a:defRPr sz="3600">
        <a:solidFill>
          <a:srgbClr val="FFFFFF"/>
        </a:solidFill>
        <a:latin typeface="+mn-lt"/>
        <a:ea typeface="+mn-ea"/>
        <a:cs typeface="+mn-cs"/>
        <a:sym typeface="Helvetica Light"/>
      </a:defRPr>
    </a:lvl5pPr>
    <a:lvl6pPr indent="1143000" algn="ctr" defTabSz="584200">
      <a:defRPr sz="3600">
        <a:solidFill>
          <a:srgbClr val="FFFFFF"/>
        </a:solidFill>
        <a:latin typeface="+mn-lt"/>
        <a:ea typeface="+mn-ea"/>
        <a:cs typeface="+mn-cs"/>
        <a:sym typeface="Helvetica Light"/>
      </a:defRPr>
    </a:lvl6pPr>
    <a:lvl7pPr indent="1371600" algn="ctr" defTabSz="584200">
      <a:defRPr sz="3600">
        <a:solidFill>
          <a:srgbClr val="FFFFFF"/>
        </a:solidFill>
        <a:latin typeface="+mn-lt"/>
        <a:ea typeface="+mn-ea"/>
        <a:cs typeface="+mn-cs"/>
        <a:sym typeface="Helvetica Light"/>
      </a:defRPr>
    </a:lvl7pPr>
    <a:lvl8pPr indent="1600200" algn="ctr" defTabSz="584200">
      <a:defRPr sz="3600">
        <a:solidFill>
          <a:srgbClr val="FFFFFF"/>
        </a:solidFill>
        <a:latin typeface="+mn-lt"/>
        <a:ea typeface="+mn-ea"/>
        <a:cs typeface="+mn-cs"/>
        <a:sym typeface="Helvetica Light"/>
      </a:defRPr>
    </a:lvl8pPr>
    <a:lvl9pPr indent="1828800" algn="ctr" defTabSz="584200">
      <a:defRPr sz="36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2"/>
  </p:normalViewPr>
  <p:slideViewPr>
    <p:cSldViewPr snapToGrid="0" snapToObjects="1">
      <p:cViewPr varScale="1">
        <p:scale>
          <a:sx n="63" d="100"/>
          <a:sy n="63" d="100"/>
        </p:scale>
        <p:origin x="174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831872306"/>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lstStyle/>
          <a:p>
            <a:pPr lvl="0">
              <a:defRPr sz="1800">
                <a:solidFill>
                  <a:srgbClr val="000000"/>
                </a:solidFill>
              </a:defRPr>
            </a:pPr>
            <a:r>
              <a:rPr sz="8000">
                <a:solidFill>
                  <a:srgbClr val="FFFFFF"/>
                </a:solidFill>
              </a:rPr>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952500" y="635000"/>
            <a:ext cx="5334000" cy="39878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a:spLocks noGrp="1"/>
          </p:cNvSpPr>
          <p:nvPr>
            <p:ph type="body"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p>
          <a:p>
            <a:pPr lvl="1">
              <a:defRPr sz="1800">
                <a:solidFill>
                  <a:srgbClr val="000000"/>
                </a:solidFill>
              </a:defRPr>
            </a:pPr>
            <a:r>
              <a:rPr sz="3200">
                <a:solidFill>
                  <a:srgbClr val="FFFFFF"/>
                </a:solidFill>
              </a:rPr>
              <a:t>Body Level Two</a:t>
            </a:r>
          </a:p>
          <a:p>
            <a:pPr lvl="2">
              <a:defRPr sz="1800">
                <a:solidFill>
                  <a:srgbClr val="000000"/>
                </a:solidFill>
              </a:defRPr>
            </a:pPr>
            <a:r>
              <a:rPr sz="3200">
                <a:solidFill>
                  <a:srgbClr val="FFFFFF"/>
                </a:solidFill>
              </a:rPr>
              <a:t>Body Level Three</a:t>
            </a:r>
          </a:p>
          <a:p>
            <a:pPr lvl="3">
              <a:defRPr sz="1800">
                <a:solidFill>
                  <a:srgbClr val="000000"/>
                </a:solidFill>
              </a:defRPr>
            </a:pPr>
            <a:r>
              <a:rPr sz="3200">
                <a:solidFill>
                  <a:srgbClr val="FFFFFF"/>
                </a:solidFill>
              </a:rPr>
              <a:t>Body Level Four</a:t>
            </a:r>
          </a:p>
          <a:p>
            <a:pPr lvl="4">
              <a:defRPr sz="1800">
                <a:solidFill>
                  <a:srgbClr val="000000"/>
                </a:solidFill>
              </a:defRPr>
            </a:pPr>
            <a:r>
              <a:rPr sz="3200">
                <a:solidFill>
                  <a:srgbClr val="FFFFFF"/>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a:spLocks noGrp="1"/>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a:spLocks noGrp="1"/>
          </p:cNvSpPr>
          <p:nvPr>
            <p:ph type="body"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lvl="0">
              <a:defRPr sz="1800">
                <a:solidFill>
                  <a:srgbClr val="000000"/>
                </a:solidFill>
              </a:defRPr>
            </a:pPr>
            <a:r>
              <a:rPr sz="2800">
                <a:solidFill>
                  <a:srgbClr val="FFFFFF"/>
                </a:solidFill>
              </a:rPr>
              <a:t>Body Level One</a:t>
            </a:r>
          </a:p>
          <a:p>
            <a:pPr lvl="1">
              <a:defRPr sz="1800">
                <a:solidFill>
                  <a:srgbClr val="000000"/>
                </a:solidFill>
              </a:defRPr>
            </a:pPr>
            <a:r>
              <a:rPr sz="2800">
                <a:solidFill>
                  <a:srgbClr val="FFFFFF"/>
                </a:solidFill>
              </a:rPr>
              <a:t>Body Level Two</a:t>
            </a:r>
          </a:p>
          <a:p>
            <a:pPr lvl="2">
              <a:defRPr sz="1800">
                <a:solidFill>
                  <a:srgbClr val="000000"/>
                </a:solidFill>
              </a:defRPr>
            </a:pPr>
            <a:r>
              <a:rPr sz="2800">
                <a:solidFill>
                  <a:srgbClr val="FFFFFF"/>
                </a:solidFill>
              </a:rPr>
              <a:t>Body Level Three</a:t>
            </a:r>
          </a:p>
          <a:p>
            <a:pPr lvl="3">
              <a:defRPr sz="1800">
                <a:solidFill>
                  <a:srgbClr val="000000"/>
                </a:solidFill>
              </a:defRPr>
            </a:pPr>
            <a:r>
              <a:rPr sz="2800">
                <a:solidFill>
                  <a:srgbClr val="FFFFFF"/>
                </a:solidFill>
              </a:rPr>
              <a:t>Body Level Four</a:t>
            </a:r>
          </a:p>
          <a:p>
            <a:pPr lvl="4">
              <a:defRPr sz="1800">
                <a:solidFill>
                  <a:srgbClr val="000000"/>
                </a:solidFill>
              </a:defRPr>
            </a:pPr>
            <a:r>
              <a:rPr sz="2800">
                <a:solidFill>
                  <a:srgbClr val="FFFFFF"/>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solidFill>
                  <a:srgbClr val="000000"/>
                </a:solidFill>
              </a:defRPr>
            </a:pPr>
            <a:r>
              <a:rPr sz="8000">
                <a:solidFill>
                  <a:srgbClr val="FFFFFF"/>
                </a:solidFill>
              </a:rPr>
              <a:t>Title Text</a:t>
            </a:r>
          </a:p>
        </p:txBody>
      </p:sp>
      <p:sp>
        <p:nvSpPr>
          <p:cNvPr id="3" name="Shape 3"/>
          <p:cNvSpPr>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a:body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44500" indent="-444500" defTabSz="584200">
        <a:spcBef>
          <a:spcPts val="4200"/>
        </a:spcBef>
        <a:buSzPct val="75000"/>
        <a:buChar char="•"/>
        <a:defRPr sz="3800">
          <a:solidFill>
            <a:srgbClr val="FFFFFF"/>
          </a:solidFill>
          <a:latin typeface="+mn-lt"/>
          <a:ea typeface="+mn-ea"/>
          <a:cs typeface="+mn-cs"/>
          <a:sym typeface="Helvetica Light"/>
        </a:defRPr>
      </a:lvl1pPr>
      <a:lvl2pPr marL="889000" indent="-444500" defTabSz="584200">
        <a:spcBef>
          <a:spcPts val="4200"/>
        </a:spcBef>
        <a:buSzPct val="75000"/>
        <a:buChar char="•"/>
        <a:defRPr sz="3800">
          <a:solidFill>
            <a:srgbClr val="FFFFFF"/>
          </a:solidFill>
          <a:latin typeface="+mn-lt"/>
          <a:ea typeface="+mn-ea"/>
          <a:cs typeface="+mn-cs"/>
          <a:sym typeface="Helvetica Light"/>
        </a:defRPr>
      </a:lvl2pPr>
      <a:lvl3pPr marL="1333500" indent="-444500" defTabSz="584200">
        <a:spcBef>
          <a:spcPts val="4200"/>
        </a:spcBef>
        <a:buSzPct val="75000"/>
        <a:buChar char="•"/>
        <a:defRPr sz="3800">
          <a:solidFill>
            <a:srgbClr val="FFFFFF"/>
          </a:solidFill>
          <a:latin typeface="+mn-lt"/>
          <a:ea typeface="+mn-ea"/>
          <a:cs typeface="+mn-cs"/>
          <a:sym typeface="Helvetica Light"/>
        </a:defRPr>
      </a:lvl3pPr>
      <a:lvl4pPr marL="1778000" indent="-444500" defTabSz="584200">
        <a:spcBef>
          <a:spcPts val="4200"/>
        </a:spcBef>
        <a:buSzPct val="75000"/>
        <a:buChar char="•"/>
        <a:defRPr sz="3800">
          <a:solidFill>
            <a:srgbClr val="FFFFFF"/>
          </a:solidFill>
          <a:latin typeface="+mn-lt"/>
          <a:ea typeface="+mn-ea"/>
          <a:cs typeface="+mn-cs"/>
          <a:sym typeface="Helvetica Light"/>
        </a:defRPr>
      </a:lvl4pPr>
      <a:lvl5pPr marL="2222500" indent="-444500" defTabSz="584200">
        <a:spcBef>
          <a:spcPts val="4200"/>
        </a:spcBef>
        <a:buSzPct val="75000"/>
        <a:buChar char="•"/>
        <a:defRPr sz="3800">
          <a:solidFill>
            <a:srgbClr val="FFFFFF"/>
          </a:solidFill>
          <a:latin typeface="+mn-lt"/>
          <a:ea typeface="+mn-ea"/>
          <a:cs typeface="+mn-cs"/>
          <a:sym typeface="Helvetica Light"/>
        </a:defRPr>
      </a:lvl5pPr>
      <a:lvl6pPr marL="2667000" indent="-444500" defTabSz="584200">
        <a:spcBef>
          <a:spcPts val="4200"/>
        </a:spcBef>
        <a:buSzPct val="75000"/>
        <a:buChar char="•"/>
        <a:defRPr sz="3800">
          <a:solidFill>
            <a:srgbClr val="FFFFFF"/>
          </a:solidFill>
          <a:latin typeface="+mn-lt"/>
          <a:ea typeface="+mn-ea"/>
          <a:cs typeface="+mn-cs"/>
          <a:sym typeface="Helvetica Light"/>
        </a:defRPr>
      </a:lvl6pPr>
      <a:lvl7pPr marL="3111500" indent="-444500" defTabSz="584200">
        <a:spcBef>
          <a:spcPts val="4200"/>
        </a:spcBef>
        <a:buSzPct val="75000"/>
        <a:buChar char="•"/>
        <a:defRPr sz="3800">
          <a:solidFill>
            <a:srgbClr val="FFFFFF"/>
          </a:solidFill>
          <a:latin typeface="+mn-lt"/>
          <a:ea typeface="+mn-ea"/>
          <a:cs typeface="+mn-cs"/>
          <a:sym typeface="Helvetica Light"/>
        </a:defRPr>
      </a:lvl7pPr>
      <a:lvl8pPr marL="3556000" indent="-444500" defTabSz="584200">
        <a:spcBef>
          <a:spcPts val="4200"/>
        </a:spcBef>
        <a:buSzPct val="75000"/>
        <a:buChar char="•"/>
        <a:defRPr sz="3800">
          <a:solidFill>
            <a:srgbClr val="FFFFFF"/>
          </a:solidFill>
          <a:latin typeface="+mn-lt"/>
          <a:ea typeface="+mn-ea"/>
          <a:cs typeface="+mn-cs"/>
          <a:sym typeface="Helvetica Light"/>
        </a:defRPr>
      </a:lvl8pPr>
      <a:lvl9pPr marL="4000500" indent="-4445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The Wrong Shed Productions</a:t>
            </a:r>
          </a:p>
        </p:txBody>
      </p:sp>
      <p:sp>
        <p:nvSpPr>
          <p:cNvPr id="33" name="Shape 33"/>
          <p:cNvSpPr>
            <a:spLocks noGrp="1"/>
          </p:cNvSpPr>
          <p:nvPr>
            <p:ph type="body" idx="1"/>
          </p:nvPr>
        </p:nvSpPr>
        <p:spPr>
          <a:prstGeom prst="rect">
            <a:avLst/>
          </a:prstGeom>
        </p:spPr>
        <p:txBody>
          <a:bodyPr/>
          <a:lstStyle/>
          <a:p>
            <a:pPr lvl="0">
              <a:defRPr sz="1800">
                <a:solidFill>
                  <a:srgbClr val="000000"/>
                </a:solidFill>
              </a:defRPr>
            </a:pPr>
            <a:r>
              <a:rPr sz="3200">
                <a:solidFill>
                  <a:srgbClr val="FFFFFF"/>
                </a:solidFill>
              </a:rPr>
              <a:t>Adam, Niall and Oliver</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My Updated Role</a:t>
            </a:r>
          </a:p>
        </p:txBody>
      </p:sp>
      <p:sp>
        <p:nvSpPr>
          <p:cNvPr id="60" name="Shape 60"/>
          <p:cNvSpPr>
            <a:spLocks noGrp="1"/>
          </p:cNvSpPr>
          <p:nvPr>
            <p:ph type="body" idx="1"/>
          </p:nvPr>
        </p:nvSpPr>
        <p:spPr>
          <a:prstGeom prst="rect">
            <a:avLst/>
          </a:prstGeom>
        </p:spPr>
        <p:txBody>
          <a:bodyPr/>
          <a:lstStyle/>
          <a:p>
            <a:pPr marL="0" lvl="0" indent="0" defTabSz="385572">
              <a:spcBef>
                <a:spcPts val="2700"/>
              </a:spcBef>
              <a:buSzTx/>
              <a:buNone/>
              <a:defRPr sz="1800">
                <a:solidFill>
                  <a:srgbClr val="000000"/>
                </a:solidFill>
              </a:defRPr>
            </a:pPr>
            <a:r>
              <a:rPr sz="2508">
                <a:solidFill>
                  <a:srgbClr val="FFFFFF"/>
                </a:solidFill>
              </a:rPr>
              <a:t>I’ve had a think and I believe that my job role is more a “Visual Marketer” than just a music video producer. This role consists of a few aspects, these are:</a:t>
            </a:r>
          </a:p>
          <a:p>
            <a:pPr marL="293370" lvl="0" indent="-293370" defTabSz="385572">
              <a:spcBef>
                <a:spcPts val="2700"/>
              </a:spcBef>
              <a:defRPr sz="1800">
                <a:solidFill>
                  <a:srgbClr val="000000"/>
                </a:solidFill>
              </a:defRPr>
            </a:pPr>
            <a:r>
              <a:rPr sz="2508">
                <a:solidFill>
                  <a:srgbClr val="FFFFFF"/>
                </a:solidFill>
              </a:rPr>
              <a:t>Gathering a crew for the music video. Directing the shoot for the music video, arranging days which will be appropriate for the crew and the band members.</a:t>
            </a:r>
          </a:p>
          <a:p>
            <a:pPr marL="293370" lvl="0" indent="-293370" defTabSz="385572">
              <a:spcBef>
                <a:spcPts val="2700"/>
              </a:spcBef>
              <a:defRPr sz="1800">
                <a:solidFill>
                  <a:srgbClr val="000000"/>
                </a:solidFill>
              </a:defRPr>
            </a:pPr>
            <a:r>
              <a:rPr sz="2508">
                <a:solidFill>
                  <a:srgbClr val="FFFFFF"/>
                </a:solidFill>
              </a:rPr>
              <a:t>The full editing process for the music video and promo video’s will be another task which must be done. For this I will be using Adobe Premier Pro, as it is software which I have a lot of experience with already.</a:t>
            </a:r>
          </a:p>
          <a:p>
            <a:pPr marL="293370" lvl="0" indent="-293370" defTabSz="385572">
              <a:spcBef>
                <a:spcPts val="2700"/>
              </a:spcBef>
              <a:defRPr sz="1800">
                <a:solidFill>
                  <a:srgbClr val="000000"/>
                </a:solidFill>
              </a:defRPr>
            </a:pPr>
            <a:r>
              <a:rPr sz="2508">
                <a:solidFill>
                  <a:srgbClr val="FFFFFF"/>
                </a:solidFill>
              </a:rPr>
              <a:t>Creating promo video’s and taking photos throughout the process. </a:t>
            </a:r>
          </a:p>
          <a:p>
            <a:pPr marL="293370" lvl="0" indent="-293370" defTabSz="385572">
              <a:spcBef>
                <a:spcPts val="2700"/>
              </a:spcBef>
              <a:defRPr sz="1800">
                <a:solidFill>
                  <a:srgbClr val="000000"/>
                </a:solidFill>
              </a:defRPr>
            </a:pPr>
            <a:r>
              <a:rPr sz="2508">
                <a:solidFill>
                  <a:srgbClr val="FFFFFF"/>
                </a:solidFill>
              </a:rPr>
              <a:t>Also Keeping in constant contact with Niall is key, given we are both in the marketing section of the project. This will consist of giving him the video’s and also making sure that the material is perfect for the distribution.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My Learning Outcomes</a:t>
            </a:r>
          </a:p>
        </p:txBody>
      </p:sp>
      <p:sp>
        <p:nvSpPr>
          <p:cNvPr id="63" name="Shape 63"/>
          <p:cNvSpPr>
            <a:spLocks noGrp="1"/>
          </p:cNvSpPr>
          <p:nvPr>
            <p:ph type="body" idx="1"/>
          </p:nvPr>
        </p:nvSpPr>
        <p:spPr>
          <a:prstGeom prst="rect">
            <a:avLst/>
          </a:prstGeom>
        </p:spPr>
        <p:txBody>
          <a:bodyPr/>
          <a:lstStyle/>
          <a:p>
            <a:pPr marL="400050" lvl="0" indent="-400050" defTabSz="525779">
              <a:spcBef>
                <a:spcPts val="3700"/>
              </a:spcBef>
              <a:defRPr sz="1800">
                <a:solidFill>
                  <a:srgbClr val="000000"/>
                </a:solidFill>
              </a:defRPr>
            </a:pPr>
            <a:r>
              <a:rPr lang="en-GB" sz="3420" dirty="0" smtClean="0">
                <a:solidFill>
                  <a:srgbClr val="FFFFFF"/>
                </a:solidFill>
              </a:rPr>
              <a:t>LO1: </a:t>
            </a:r>
            <a:r>
              <a:rPr sz="3420" dirty="0" smtClean="0">
                <a:solidFill>
                  <a:srgbClr val="FFFFFF"/>
                </a:solidFill>
              </a:rPr>
              <a:t>Learn </a:t>
            </a:r>
            <a:r>
              <a:rPr sz="3420" dirty="0">
                <a:solidFill>
                  <a:srgbClr val="FFFFFF"/>
                </a:solidFill>
              </a:rPr>
              <a:t>how media production companies create music videos, what process do they go through to get the final outcome? </a:t>
            </a:r>
          </a:p>
          <a:p>
            <a:pPr marL="400050" lvl="0" indent="-400050" defTabSz="525779">
              <a:spcBef>
                <a:spcPts val="3700"/>
              </a:spcBef>
              <a:defRPr sz="1800">
                <a:solidFill>
                  <a:srgbClr val="000000"/>
                </a:solidFill>
              </a:defRPr>
            </a:pPr>
            <a:r>
              <a:rPr lang="en-GB" sz="3420" dirty="0" smtClean="0">
                <a:solidFill>
                  <a:srgbClr val="FFFFFF"/>
                </a:solidFill>
              </a:rPr>
              <a:t>LO2: </a:t>
            </a:r>
            <a:r>
              <a:rPr sz="3420" dirty="0" smtClean="0">
                <a:solidFill>
                  <a:srgbClr val="FFFFFF"/>
                </a:solidFill>
              </a:rPr>
              <a:t>What </a:t>
            </a:r>
            <a:r>
              <a:rPr sz="3420" dirty="0">
                <a:solidFill>
                  <a:srgbClr val="FFFFFF"/>
                </a:solidFill>
              </a:rPr>
              <a:t>type of production techniques there are for music </a:t>
            </a:r>
            <a:r>
              <a:rPr sz="3420" dirty="0" smtClean="0">
                <a:solidFill>
                  <a:srgbClr val="FFFFFF"/>
                </a:solidFill>
              </a:rPr>
              <a:t>videos</a:t>
            </a:r>
            <a:r>
              <a:rPr lang="en-GB" sz="3420" dirty="0" smtClean="0">
                <a:solidFill>
                  <a:srgbClr val="FFFFFF"/>
                </a:solidFill>
              </a:rPr>
              <a:t>, why are they successful </a:t>
            </a:r>
            <a:r>
              <a:rPr lang="en-GB" sz="3420" smtClean="0">
                <a:solidFill>
                  <a:srgbClr val="FFFFFF"/>
                </a:solidFill>
              </a:rPr>
              <a:t>and how </a:t>
            </a:r>
            <a:r>
              <a:rPr lang="en-GB" sz="3420" dirty="0" smtClean="0">
                <a:solidFill>
                  <a:srgbClr val="FFFFFF"/>
                </a:solidFill>
              </a:rPr>
              <a:t>can I implement them into my music video?</a:t>
            </a:r>
          </a:p>
          <a:p>
            <a:pPr marL="400050" lvl="0" indent="-400050" defTabSz="525779">
              <a:spcBef>
                <a:spcPts val="3700"/>
              </a:spcBef>
              <a:defRPr sz="1800">
                <a:solidFill>
                  <a:srgbClr val="000000"/>
                </a:solidFill>
              </a:defRPr>
            </a:pPr>
            <a:r>
              <a:rPr lang="en-GB" sz="3420" dirty="0" smtClean="0">
                <a:solidFill>
                  <a:srgbClr val="FFFFFF"/>
                </a:solidFill>
              </a:rPr>
              <a:t>LO3: </a:t>
            </a:r>
            <a:r>
              <a:rPr sz="3420" dirty="0" smtClean="0">
                <a:solidFill>
                  <a:srgbClr val="FFFFFF"/>
                </a:solidFill>
              </a:rPr>
              <a:t>Develop </a:t>
            </a:r>
            <a:r>
              <a:rPr sz="3420" dirty="0">
                <a:solidFill>
                  <a:srgbClr val="FFFFFF"/>
                </a:solidFill>
              </a:rPr>
              <a:t>my existing skills in video </a:t>
            </a:r>
            <a:r>
              <a:rPr sz="3420" dirty="0" smtClean="0">
                <a:solidFill>
                  <a:srgbClr val="FFFFFF"/>
                </a:solidFill>
              </a:rPr>
              <a:t>editing</a:t>
            </a:r>
            <a:r>
              <a:rPr lang="en-GB" sz="3420" dirty="0" smtClean="0">
                <a:solidFill>
                  <a:srgbClr val="FFFFFF"/>
                </a:solidFill>
              </a:rPr>
              <a:t> through the use of After Effects and Premier Pro</a:t>
            </a:r>
            <a:r>
              <a:rPr sz="3420" dirty="0" smtClean="0">
                <a:solidFill>
                  <a:srgbClr val="FFFFFF"/>
                </a:solidFill>
              </a:rPr>
              <a:t>.</a:t>
            </a:r>
            <a:endParaRPr sz="3420" dirty="0">
              <a:solidFill>
                <a:srgbClr val="FFFFFF"/>
              </a:solidFil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Plan of Action</a:t>
            </a:r>
          </a:p>
        </p:txBody>
      </p:sp>
      <p:sp>
        <p:nvSpPr>
          <p:cNvPr id="36" name="Shape 36"/>
          <p:cNvSpPr>
            <a:spLocks noGrp="1"/>
          </p:cNvSpPr>
          <p:nvPr>
            <p:ph type="body" idx="1"/>
          </p:nvPr>
        </p:nvSpPr>
        <p:spPr>
          <a:prstGeom prst="rect">
            <a:avLst/>
          </a:prstGeom>
        </p:spPr>
        <p:txBody>
          <a:bodyPr/>
          <a:lstStyle/>
          <a:p>
            <a:pPr lvl="1">
              <a:defRPr sz="1800">
                <a:solidFill>
                  <a:srgbClr val="000000"/>
                </a:solidFill>
              </a:defRPr>
            </a:pPr>
            <a:r>
              <a:rPr sz="3800">
                <a:solidFill>
                  <a:srgbClr val="FFFFFF"/>
                </a:solidFill>
              </a:rPr>
              <a:t>We are planning on creating a 4/5 track EP for the band we have found called “The Square Bears”. Along with this EP there will be the creation of a music video and album artwork. </a:t>
            </a:r>
          </a:p>
          <a:p>
            <a:pPr lvl="1">
              <a:defRPr sz="1800">
                <a:solidFill>
                  <a:srgbClr val="000000"/>
                </a:solidFill>
              </a:defRPr>
            </a:pPr>
            <a:r>
              <a:rPr sz="3800">
                <a:solidFill>
                  <a:srgbClr val="FFFFFF"/>
                </a:solidFill>
              </a:rPr>
              <a:t>Another thing we are implementing is a marketing strategy which we will explain in detail later 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Key dates</a:t>
            </a:r>
          </a:p>
        </p:txBody>
      </p:sp>
      <p:sp>
        <p:nvSpPr>
          <p:cNvPr id="39" name="Shape 39"/>
          <p:cNvSpPr>
            <a:spLocks noGrp="1"/>
          </p:cNvSpPr>
          <p:nvPr>
            <p:ph type="body" idx="1"/>
          </p:nvPr>
        </p:nvSpPr>
        <p:spPr>
          <a:prstGeom prst="rect">
            <a:avLst/>
          </a:prstGeom>
        </p:spPr>
        <p:txBody>
          <a:bodyPr/>
          <a:lstStyle/>
          <a:p>
            <a:pPr lvl="0">
              <a:defRPr sz="1800">
                <a:solidFill>
                  <a:srgbClr val="000000"/>
                </a:solidFill>
              </a:defRPr>
            </a:pPr>
            <a:r>
              <a:rPr sz="3800">
                <a:solidFill>
                  <a:srgbClr val="FFFFFF"/>
                </a:solidFill>
              </a:rPr>
              <a:t>The pre-production phase will begin next week. </a:t>
            </a:r>
          </a:p>
          <a:p>
            <a:pPr lvl="0">
              <a:defRPr sz="1800">
                <a:solidFill>
                  <a:srgbClr val="000000"/>
                </a:solidFill>
              </a:defRPr>
            </a:pPr>
            <a:r>
              <a:rPr sz="3800">
                <a:solidFill>
                  <a:srgbClr val="FFFFFF"/>
                </a:solidFill>
              </a:rPr>
              <a:t>We plan to present them on radio around week 9/10</a:t>
            </a:r>
          </a:p>
          <a:p>
            <a:pPr lvl="0">
              <a:defRPr sz="1800">
                <a:solidFill>
                  <a:srgbClr val="000000"/>
                </a:solidFill>
              </a:defRPr>
            </a:pPr>
            <a:r>
              <a:rPr sz="3800">
                <a:solidFill>
                  <a:srgbClr val="FFFFFF"/>
                </a:solidFill>
              </a:rPr>
              <a:t>The video will begin planning next week and filming week 7/8.</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Artist</a:t>
            </a:r>
          </a:p>
        </p:txBody>
      </p:sp>
      <p:sp>
        <p:nvSpPr>
          <p:cNvPr id="42" name="Shape 42"/>
          <p:cNvSpPr>
            <a:spLocks noGrp="1"/>
          </p:cNvSpPr>
          <p:nvPr>
            <p:ph type="body" idx="1"/>
          </p:nvPr>
        </p:nvSpPr>
        <p:spPr>
          <a:prstGeom prst="rect">
            <a:avLst/>
          </a:prstGeom>
        </p:spPr>
        <p:txBody>
          <a:bodyPr/>
          <a:lstStyle/>
          <a:p>
            <a:pPr marL="386715" lvl="0" indent="-386715" defTabSz="508254">
              <a:spcBef>
                <a:spcPts val="3600"/>
              </a:spcBef>
              <a:defRPr sz="1800">
                <a:solidFill>
                  <a:srgbClr val="000000"/>
                </a:solidFill>
              </a:defRPr>
            </a:pPr>
            <a:r>
              <a:rPr sz="3306">
                <a:solidFill>
                  <a:srgbClr val="FFFFFF"/>
                </a:solidFill>
              </a:rPr>
              <a:t>They are called The Square Bears, they are a 6 piece band from the Lincoln College.  </a:t>
            </a:r>
          </a:p>
          <a:p>
            <a:pPr marL="386715" lvl="0" indent="-386715" defTabSz="508254">
              <a:spcBef>
                <a:spcPts val="3600"/>
              </a:spcBef>
              <a:defRPr sz="1800">
                <a:solidFill>
                  <a:srgbClr val="000000"/>
                </a:solidFill>
              </a:defRPr>
            </a:pPr>
            <a:r>
              <a:rPr sz="3306">
                <a:solidFill>
                  <a:srgbClr val="FFFFFF"/>
                </a:solidFill>
              </a:rPr>
              <a:t>There are 2 singers, a guitarist, bassist, drummer and keyboardist. </a:t>
            </a:r>
          </a:p>
          <a:p>
            <a:pPr marL="386715" lvl="0" indent="-386715" defTabSz="508254">
              <a:spcBef>
                <a:spcPts val="3600"/>
              </a:spcBef>
              <a:defRPr sz="1800">
                <a:solidFill>
                  <a:srgbClr val="000000"/>
                </a:solidFill>
              </a:defRPr>
            </a:pPr>
            <a:r>
              <a:rPr sz="3306">
                <a:solidFill>
                  <a:srgbClr val="FFFFFF"/>
                </a:solidFill>
              </a:rPr>
              <a:t>They write their own material, but have limited studio experience. This could work in our favour as were providing a service. </a:t>
            </a:r>
          </a:p>
          <a:p>
            <a:pPr marL="386715" lvl="0" indent="-386715" defTabSz="508254">
              <a:spcBef>
                <a:spcPts val="3600"/>
              </a:spcBef>
              <a:defRPr sz="1800">
                <a:solidFill>
                  <a:srgbClr val="000000"/>
                </a:solidFill>
              </a:defRPr>
            </a:pPr>
            <a:r>
              <a:rPr sz="3306">
                <a:solidFill>
                  <a:srgbClr val="FFFFFF"/>
                </a:solidFill>
              </a:rPr>
              <a:t>They have widespread influences across different styles, but the genre they affiliate themselves with is funk.</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EP production Role</a:t>
            </a:r>
          </a:p>
        </p:txBody>
      </p:sp>
      <p:sp>
        <p:nvSpPr>
          <p:cNvPr id="45" name="Shape 45"/>
          <p:cNvSpPr>
            <a:spLocks noGrp="1"/>
          </p:cNvSpPr>
          <p:nvPr>
            <p:ph type="body" idx="1"/>
          </p:nvPr>
        </p:nvSpPr>
        <p:spPr>
          <a:prstGeom prst="rect">
            <a:avLst/>
          </a:prstGeom>
        </p:spPr>
        <p:txBody>
          <a:bodyPr/>
          <a:lstStyle/>
          <a:p>
            <a:pPr marL="337820" lvl="0" indent="-337820" defTabSz="443991">
              <a:spcBef>
                <a:spcPts val="3100"/>
              </a:spcBef>
              <a:defRPr sz="1800">
                <a:solidFill>
                  <a:srgbClr val="000000"/>
                </a:solidFill>
              </a:defRPr>
            </a:pPr>
            <a:r>
              <a:rPr sz="2888">
                <a:solidFill>
                  <a:srgbClr val="FFFFFF"/>
                </a:solidFill>
              </a:rPr>
              <a:t>My role will involve working with the band to produce a 4/5 song extended play. I intend to showcase the bands range of styles and develop arrangements/structures where appropriate. One idea is to include horn arrangements to embellish the songs basic setup of guitar, drums, bass and keyboard.</a:t>
            </a:r>
          </a:p>
          <a:p>
            <a:pPr marL="337820" lvl="0" indent="-337820" defTabSz="443991">
              <a:spcBef>
                <a:spcPts val="3100"/>
              </a:spcBef>
              <a:defRPr sz="1800">
                <a:solidFill>
                  <a:srgbClr val="000000"/>
                </a:solidFill>
              </a:defRPr>
            </a:pPr>
            <a:r>
              <a:rPr sz="2888">
                <a:solidFill>
                  <a:srgbClr val="FFFFFF"/>
                </a:solidFill>
              </a:rPr>
              <a:t>Through talking to the band, I have ascertained what production style will best suit them. They cite their main influences as Chic and Stevie Wonder so I will try and emulate the styles that these artists employ. Chic have a mix of funk and pop production style through their frontman Nile Rodgers who has established a signature sound, working with artists such as David Bowie and Daft Punk. The band have two vocalists which could lead to some interesting work with harmonies.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lvl1pPr defTabSz="490727">
              <a:defRPr sz="6719"/>
            </a:lvl1pPr>
          </a:lstStyle>
          <a:p>
            <a:pPr lvl="0">
              <a:defRPr sz="1800">
                <a:solidFill>
                  <a:srgbClr val="000000"/>
                </a:solidFill>
              </a:defRPr>
            </a:pPr>
            <a:r>
              <a:rPr sz="6719">
                <a:solidFill>
                  <a:srgbClr val="FFFFFF"/>
                </a:solidFill>
              </a:rPr>
              <a:t>Music Video Production Role</a:t>
            </a:r>
          </a:p>
        </p:txBody>
      </p:sp>
      <p:sp>
        <p:nvSpPr>
          <p:cNvPr id="48" name="Shape 48"/>
          <p:cNvSpPr>
            <a:spLocks noGrp="1"/>
          </p:cNvSpPr>
          <p:nvPr>
            <p:ph type="body" idx="1"/>
          </p:nvPr>
        </p:nvSpPr>
        <p:spPr>
          <a:xfrm>
            <a:off x="952500" y="2597150"/>
            <a:ext cx="11099800" cy="6286500"/>
          </a:xfrm>
          <a:prstGeom prst="rect">
            <a:avLst/>
          </a:prstGeom>
        </p:spPr>
        <p:txBody>
          <a:bodyPr/>
          <a:lstStyle/>
          <a:p>
            <a:pPr marL="326356" lvl="0" indent="-326356" defTabSz="425195">
              <a:spcBef>
                <a:spcPts val="0"/>
              </a:spcBef>
              <a:defRPr sz="1800">
                <a:solidFill>
                  <a:srgbClr val="000000"/>
                </a:solidFill>
              </a:defRPr>
            </a:pPr>
            <a:r>
              <a:rPr sz="2790">
                <a:solidFill>
                  <a:srgbClr val="FFFFFF"/>
                </a:solidFill>
              </a:rPr>
              <a:t>My main contacts for this side of the project will be Chris Hainstock, Phil Stevens and Sarah Barrow, they are useful contacts because they can put us in touch with second year media students. These students will be a helpful addition in the filming process.</a:t>
            </a:r>
          </a:p>
          <a:p>
            <a:pPr marL="326356" lvl="0" indent="-326356" defTabSz="425195">
              <a:spcBef>
                <a:spcPts val="0"/>
              </a:spcBef>
              <a:defRPr sz="1800">
                <a:solidFill>
                  <a:srgbClr val="000000"/>
                </a:solidFill>
              </a:defRPr>
            </a:pPr>
            <a:endParaRPr sz="2790">
              <a:solidFill>
                <a:srgbClr val="FFFFFF"/>
              </a:solidFill>
            </a:endParaRPr>
          </a:p>
          <a:p>
            <a:pPr marL="326356" lvl="0" indent="-326356" defTabSz="425195">
              <a:spcBef>
                <a:spcPts val="0"/>
              </a:spcBef>
              <a:defRPr sz="1800">
                <a:solidFill>
                  <a:srgbClr val="000000"/>
                </a:solidFill>
              </a:defRPr>
            </a:pPr>
            <a:r>
              <a:rPr sz="2790">
                <a:solidFill>
                  <a:srgbClr val="FFFFFF"/>
                </a:solidFill>
              </a:rPr>
              <a:t>My role is based around the visual aspects of the project. This means I will have to film a music video for the band, on top of this I will do all the visual and audio editing which is required in the music video.</a:t>
            </a:r>
          </a:p>
          <a:p>
            <a:pPr marL="326356" lvl="0" indent="-326356" defTabSz="425195">
              <a:spcBef>
                <a:spcPts val="0"/>
              </a:spcBef>
              <a:defRPr sz="1800">
                <a:solidFill>
                  <a:srgbClr val="000000"/>
                </a:solidFill>
              </a:defRPr>
            </a:pPr>
            <a:endParaRPr sz="2790">
              <a:solidFill>
                <a:srgbClr val="FFFFFF"/>
              </a:solidFill>
            </a:endParaRPr>
          </a:p>
          <a:p>
            <a:pPr marL="326356" lvl="0" indent="-326356" defTabSz="425195">
              <a:spcBef>
                <a:spcPts val="0"/>
              </a:spcBef>
              <a:defRPr sz="1800">
                <a:solidFill>
                  <a:srgbClr val="000000"/>
                </a:solidFill>
              </a:defRPr>
            </a:pPr>
            <a:r>
              <a:rPr sz="2790">
                <a:solidFill>
                  <a:srgbClr val="FFFFFF"/>
                </a:solidFill>
              </a:rPr>
              <a:t>For the music video I would quite like to include a narrative, so in this process I will draw up a storyboard, with all appropriate aspects included such as the location, setting, camera angles, sound etc…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Music Video cont…</a:t>
            </a:r>
          </a:p>
        </p:txBody>
      </p:sp>
      <p:sp>
        <p:nvSpPr>
          <p:cNvPr id="51" name="Shape 51"/>
          <p:cNvSpPr>
            <a:spLocks noGrp="1"/>
          </p:cNvSpPr>
          <p:nvPr>
            <p:ph type="body" idx="1"/>
          </p:nvPr>
        </p:nvSpPr>
        <p:spPr>
          <a:prstGeom prst="rect">
            <a:avLst/>
          </a:prstGeom>
        </p:spPr>
        <p:txBody>
          <a:bodyPr/>
          <a:lstStyle/>
          <a:p>
            <a:pPr marL="350921" lvl="0" indent="-350921" defTabSz="457200">
              <a:spcBef>
                <a:spcPts val="0"/>
              </a:spcBef>
              <a:defRPr sz="1800">
                <a:solidFill>
                  <a:srgbClr val="000000"/>
                </a:solidFill>
              </a:defRPr>
            </a:pPr>
            <a:r>
              <a:rPr sz="3000">
                <a:solidFill>
                  <a:srgbClr val="FFFFFF"/>
                </a:solidFill>
              </a:rPr>
              <a:t>Another thing which is required in this role is to create the album art. This is something I can base on what the band want, if they want something to do with them, or their logo this can be done.</a:t>
            </a:r>
          </a:p>
          <a:p>
            <a:pPr marL="350921" lvl="0" indent="-350921" defTabSz="457200">
              <a:spcBef>
                <a:spcPts val="0"/>
              </a:spcBef>
              <a:defRPr sz="1800">
                <a:solidFill>
                  <a:srgbClr val="000000"/>
                </a:solidFill>
              </a:defRPr>
            </a:pPr>
            <a:endParaRPr sz="3000">
              <a:solidFill>
                <a:srgbClr val="FFFFFF"/>
              </a:solidFill>
            </a:endParaRPr>
          </a:p>
          <a:p>
            <a:pPr marL="350921" lvl="0" indent="-350921" defTabSz="457200">
              <a:spcBef>
                <a:spcPts val="0"/>
              </a:spcBef>
              <a:defRPr sz="1800">
                <a:solidFill>
                  <a:srgbClr val="000000"/>
                </a:solidFill>
              </a:defRPr>
            </a:pPr>
            <a:r>
              <a:rPr sz="3000">
                <a:solidFill>
                  <a:srgbClr val="FFFFFF"/>
                </a:solidFill>
              </a:rPr>
              <a:t>I will also be in liaison with Niall in the marketing strategy, this will help me with the album art. When the music video is complete this can be put up on the various pages, and progress of this can be regularly updated.</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Marketing Role</a:t>
            </a:r>
          </a:p>
        </p:txBody>
      </p:sp>
      <p:sp>
        <p:nvSpPr>
          <p:cNvPr id="54" name="Shape 54"/>
          <p:cNvSpPr>
            <a:spLocks noGrp="1"/>
          </p:cNvSpPr>
          <p:nvPr>
            <p:ph type="body" idx="1"/>
          </p:nvPr>
        </p:nvSpPr>
        <p:spPr>
          <a:prstGeom prst="rect">
            <a:avLst/>
          </a:prstGeom>
        </p:spPr>
        <p:txBody>
          <a:bodyPr anchor="t"/>
          <a:lstStyle/>
          <a:p>
            <a:pPr marL="435609" lvl="0" indent="-435609" defTabSz="572516">
              <a:spcBef>
                <a:spcPts val="4100"/>
              </a:spcBef>
              <a:defRPr sz="1800">
                <a:solidFill>
                  <a:srgbClr val="000000"/>
                </a:solidFill>
              </a:defRPr>
            </a:pPr>
            <a:r>
              <a:rPr sz="3724">
                <a:solidFill>
                  <a:srgbClr val="FFFFFF"/>
                </a:solidFill>
              </a:rPr>
              <a:t>In the marketing and branding role, its my job to take the band to the next level. I’m looking to raise their awareness through building a marketing strategy, and building their brand.</a:t>
            </a:r>
          </a:p>
          <a:p>
            <a:pPr marL="435609" lvl="0" indent="-435609" defTabSz="572516">
              <a:spcBef>
                <a:spcPts val="4100"/>
              </a:spcBef>
              <a:defRPr sz="1800">
                <a:solidFill>
                  <a:srgbClr val="000000"/>
                </a:solidFill>
              </a:defRPr>
            </a:pPr>
            <a:r>
              <a:rPr sz="3724">
                <a:solidFill>
                  <a:srgbClr val="FFFFFF"/>
                </a:solidFill>
              </a:rPr>
              <a:t>They are a relatively new band in terms of branding, and are open to change regarding their name, logo and theming. I will of course be co-operating with the band to develop their brand, meeting their needs while offering my own ideas.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Marketing Role</a:t>
            </a:r>
          </a:p>
        </p:txBody>
      </p:sp>
      <p:sp>
        <p:nvSpPr>
          <p:cNvPr id="57" name="Shape 57"/>
          <p:cNvSpPr>
            <a:spLocks noGrp="1"/>
          </p:cNvSpPr>
          <p:nvPr>
            <p:ph type="body" idx="1"/>
          </p:nvPr>
        </p:nvSpPr>
        <p:spPr>
          <a:prstGeom prst="rect">
            <a:avLst/>
          </a:prstGeom>
        </p:spPr>
        <p:txBody>
          <a:bodyPr anchor="t"/>
          <a:lstStyle/>
          <a:p>
            <a:pPr marL="368934" lvl="0" indent="-368934" defTabSz="484886">
              <a:spcBef>
                <a:spcPts val="3400"/>
              </a:spcBef>
              <a:defRPr sz="1800">
                <a:solidFill>
                  <a:srgbClr val="000000"/>
                </a:solidFill>
              </a:defRPr>
            </a:pPr>
            <a:r>
              <a:rPr sz="3154">
                <a:solidFill>
                  <a:srgbClr val="FFFFFF"/>
                </a:solidFill>
              </a:rPr>
              <a:t>I am planning on getting them a slot on the radio, possibly a live slot for them to perform one of their new songs we have recorded for their EP. The radio slot will allow them to talk about their EP, how they formed and their experience throughout the process.</a:t>
            </a:r>
          </a:p>
          <a:p>
            <a:pPr marL="368934" lvl="0" indent="-368934" defTabSz="484886">
              <a:spcBef>
                <a:spcPts val="3400"/>
              </a:spcBef>
              <a:defRPr sz="1800">
                <a:solidFill>
                  <a:srgbClr val="000000"/>
                </a:solidFill>
              </a:defRPr>
            </a:pPr>
            <a:r>
              <a:rPr sz="3154">
                <a:solidFill>
                  <a:srgbClr val="FFFFFF"/>
                </a:solidFill>
              </a:rPr>
              <a:t>I will be utilising social media to broadcast the release of the EP and the radio appearance. I will contact similar bands that are a bit more developed to share the accounts I will be administrating, hopefully reaching a far wider audience than I could alone. My social media strategy will build up interest gradually, culminating in the release of the EP, and the live slot on the radio.</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1011</Words>
  <Application>Microsoft Macintosh PowerPoint</Application>
  <PresentationFormat>Custom</PresentationFormat>
  <Paragraphs>43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Helvetica Light</vt:lpstr>
      <vt:lpstr>Helvetica Neue</vt:lpstr>
      <vt:lpstr>Black</vt:lpstr>
      <vt:lpstr>The Wrong Shed Productions</vt:lpstr>
      <vt:lpstr>Plan of Action</vt:lpstr>
      <vt:lpstr>Key dates</vt:lpstr>
      <vt:lpstr>Artist</vt:lpstr>
      <vt:lpstr>EP production Role</vt:lpstr>
      <vt:lpstr>Music Video Production Role</vt:lpstr>
      <vt:lpstr>Music Video cont…</vt:lpstr>
      <vt:lpstr>Marketing Role</vt:lpstr>
      <vt:lpstr>Marketing Role</vt:lpstr>
      <vt:lpstr>My Updated Role</vt:lpstr>
      <vt:lpstr>My Learning Outcomes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Wrong Shed Productions</dc:title>
  <cp:lastModifiedBy>Adam Thraves (11307597)</cp:lastModifiedBy>
  <cp:revision>1</cp:revision>
  <dcterms:modified xsi:type="dcterms:W3CDTF">2015-11-13T12:24:10Z</dcterms:modified>
</cp:coreProperties>
</file>